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20" r:id="rId2"/>
    <p:sldMasterId id="2147483738" r:id="rId3"/>
  </p:sldMasterIdLst>
  <p:sldIdLst>
    <p:sldId id="256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08"/>
    <a:srgbClr val="FFFF00"/>
    <a:srgbClr val="F8FEAC"/>
    <a:srgbClr val="FFFF8F"/>
    <a:srgbClr val="CCCCFF"/>
    <a:srgbClr val="FBFFCD"/>
    <a:srgbClr val="FF9900"/>
    <a:srgbClr val="CCFF99"/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3F0AE-1328-4F25-AE65-D72B5216F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2DFA5A-27B4-451F-973F-C2993BFC4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165B8-A5BB-422D-A665-C4BCA98A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9D7C07-2A4E-45DB-B145-AB4A735B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452F8C-CF22-42B7-82BA-E9A85F2D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28F95-B2EE-4678-843B-A1DBF3DC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6FE8F1-3D1E-4625-89AA-8D0A72BDA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B7C7B6-84E5-48AB-BBBF-4817BD89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3503B-B15C-46CE-9F57-6485477D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63B2A-EA6E-44B8-AA8D-24980FB9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1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4C10B6-5B68-4E70-AC35-B031FF0B0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943907-164F-440E-8BE3-065A120F8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D945CC-C5B9-485F-A8D6-6FC045D5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D20A0-72F3-4B6C-88CB-59A69CF7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93D388-96A7-4990-BE54-CD00DBBD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35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25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97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691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28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16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26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4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9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A6D07-A1CC-4360-A022-87545363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0D7E38-EF2D-4D80-AFF1-B1889D3D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FB0BCB-312C-4073-95C6-E16EEAC4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2546E-B1D4-4C3E-ACFA-CCE2C2E0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533743-72D4-4D15-915F-E8A1FD06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57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15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55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416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991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028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24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81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6627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35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25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93B7B-4FD8-48ED-9A17-71B80AB63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9CFCCD-C1EF-4D55-BC1C-4455F9F0D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E69850-3C44-46AE-8BBB-FC002BBF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8DAA60-5EE4-4B8B-889D-51688101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3904F1-FFED-4FF7-8A12-E9680E39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612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61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956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628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7500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2606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47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27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120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07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34EC0-2383-49A9-9C61-78D08C21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34ED18-8D3D-4723-BE83-838D77FFA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31A2A1-9F7D-4893-B959-88CB5D2B2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04F217-3CE4-4431-9E51-6A6B3FB3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CDF41C-6633-40D5-B73B-D926761D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DA0276-26B7-46AC-999B-CE416C02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144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596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0117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0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19237-1E09-411E-A2A0-2FCA9F24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6DD204-89E8-49CA-BD7B-DD3CF59B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1778DA-0B6B-4BBE-967E-2CD977AF6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67B972-2DB5-4A64-B40E-B7C37864C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35392B-CE6A-4161-BE0E-9157E5CDA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6565994-0620-481E-9952-6CAE8573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6BB3D0-AB6F-4528-8353-9D24E1D4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D3A811-0911-4893-9B84-C3778717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4B09F-02FF-4A90-8679-C86FBA60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BF7360-114A-40C4-98E3-615E3DD9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004CB5-B437-460E-A4BD-9DA0B9C5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95E0AA-F689-42E7-8DA3-26F1C931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37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5C91D0-740A-41F6-BCDD-B0E26BC7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0ED27F-993A-4915-AFB1-64BE86A8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9579E4-E53A-4E7B-90FB-52736C2B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39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1842B-7F0A-4AD4-9FD4-1ED6F240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1F5C19-0353-4EFD-8592-AA826AC47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4E7D0C-3CD9-4721-A2FB-A6945C543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76453A-D533-4C27-BA19-80353C6B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A0BAAA-28DB-43B9-AA83-5029C48D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7E5E25-0C87-47C2-AB75-DD7EACEB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5993E6-E38B-45E3-91E5-717516E1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1A31F1-21AD-493B-AC86-F4D923A7A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97F3A6-A415-4357-ACC7-B105CEFAC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610121-4B2C-464B-992D-4D50CF2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33F6DF-1EAA-4128-B16E-88BA4E8E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5274AD-BC38-4068-BAF3-20777C66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D5B2A8-5E8C-45C9-98F4-B4EE0B3B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115132-717A-4702-9C48-7D2A054A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EE15B8-CA52-4B38-B058-DE4C7EFC1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2421B-5A73-48C4-AB7E-E306DED34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80151B-9FC7-4AED-A0CE-9FE5D2D9A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4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5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912ACCD-4259-4E4C-9DB8-EE453A36E1D7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30C4CBA-0530-4B39-A9C8-BD19F7EB7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28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648ED9-6B8A-48E3-B080-71688CF1E39E}"/>
              </a:ext>
            </a:extLst>
          </p:cNvPr>
          <p:cNvSpPr txBox="1"/>
          <p:nvPr/>
        </p:nvSpPr>
        <p:spPr>
          <a:xfrm>
            <a:off x="680589" y="1309511"/>
            <a:ext cx="7957628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関東支部</a:t>
            </a:r>
          </a:p>
          <a:p>
            <a:pPr algn="l"/>
            <a:r>
              <a:rPr kumimoji="1" lang="ja-JP" altLang="en-US" sz="5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改革への取り組みについて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2E85D63-A63D-4F7B-BE90-797623FA1E64}"/>
              </a:ext>
            </a:extLst>
          </p:cNvPr>
          <p:cNvSpPr txBox="1"/>
          <p:nvPr/>
        </p:nvSpPr>
        <p:spPr>
          <a:xfrm>
            <a:off x="1510928" y="3429000"/>
            <a:ext cx="5644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〓会則見直しへの道筋〓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0C86AD-408B-4A35-9DD9-C172B530D05C}"/>
              </a:ext>
            </a:extLst>
          </p:cNvPr>
          <p:cNvSpPr txBox="1"/>
          <p:nvPr/>
        </p:nvSpPr>
        <p:spPr>
          <a:xfrm>
            <a:off x="6485930" y="5535848"/>
            <a:ext cx="2499402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平成３０年１０月２１日</a:t>
            </a:r>
          </a:p>
          <a:p>
            <a:pPr algn="l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・改革検討委員会</a:t>
            </a:r>
          </a:p>
          <a:p>
            <a:pPr algn="l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・関東支部事務局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5AF616C-D646-454A-870D-5F47EF1011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56" y="301023"/>
            <a:ext cx="548392" cy="7149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3EC548-8DE6-42BA-BD36-6AEED9C18A41}"/>
              </a:ext>
            </a:extLst>
          </p:cNvPr>
          <p:cNvSpPr txBox="1"/>
          <p:nvPr/>
        </p:nvSpPr>
        <p:spPr>
          <a:xfrm>
            <a:off x="2523948" y="379530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80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長野県上田千曲高等学校同窓会</a:t>
            </a:r>
          </a:p>
        </p:txBody>
      </p:sp>
    </p:spTree>
    <p:extLst>
      <p:ext uri="{BB962C8B-B14F-4D97-AF65-F5344CB8AC3E}">
        <p14:creationId xmlns:p14="http://schemas.microsoft.com/office/powerpoint/2010/main" val="4158312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C44DC61-329E-4FF0-91A1-0EBC4877033D}"/>
              </a:ext>
            </a:extLst>
          </p:cNvPr>
          <p:cNvSpPr/>
          <p:nvPr/>
        </p:nvSpPr>
        <p:spPr>
          <a:xfrm>
            <a:off x="1106311" y="2348089"/>
            <a:ext cx="6762043" cy="13659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会則改定内容について</a:t>
            </a:r>
          </a:p>
        </p:txBody>
      </p:sp>
    </p:spTree>
    <p:extLst>
      <p:ext uri="{BB962C8B-B14F-4D97-AF65-F5344CB8AC3E}">
        <p14:creationId xmlns:p14="http://schemas.microsoft.com/office/powerpoint/2010/main" val="8696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度付き 3">
            <a:extLst>
              <a:ext uri="{FF2B5EF4-FFF2-40B4-BE49-F238E27FC236}">
                <a16:creationId xmlns:a16="http://schemas.microsoft.com/office/drawing/2014/main" id="{DCA06433-2B51-48C4-997F-2D711FFFA3CD}"/>
              </a:ext>
            </a:extLst>
          </p:cNvPr>
          <p:cNvSpPr/>
          <p:nvPr/>
        </p:nvSpPr>
        <p:spPr>
          <a:xfrm>
            <a:off x="626533" y="1803401"/>
            <a:ext cx="7890934" cy="4402666"/>
          </a:xfrm>
          <a:prstGeom prst="bevel">
            <a:avLst>
              <a:gd name="adj" fmla="val 5978"/>
            </a:avLst>
          </a:prstGeom>
          <a:solidFill>
            <a:srgbClr val="FBF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①分り易く・シンプルに</a:t>
            </a:r>
          </a:p>
          <a:p>
            <a:pPr algn="ctr"/>
            <a:endParaRPr kumimoji="1" lang="ja-JP" altLang="en-US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②実状に沿い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､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ムダ・矛盾なくす</a:t>
            </a:r>
          </a:p>
          <a:p>
            <a:pPr algn="ctr"/>
            <a:endParaRPr lang="ja-JP" altLang="en-US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③会員増</a:t>
            </a:r>
            <a:r>
              <a:rPr kumimoji="1"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､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活性化</a:t>
            </a:r>
            <a:r>
              <a:rPr kumimoji="1"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､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継続性を考慮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B797E62-61D7-45C3-B939-9D1E96B44869}"/>
              </a:ext>
            </a:extLst>
          </p:cNvPr>
          <p:cNvSpPr/>
          <p:nvPr/>
        </p:nvSpPr>
        <p:spPr>
          <a:xfrm>
            <a:off x="372533" y="428979"/>
            <a:ext cx="3014134" cy="6886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１．改定のポイント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8048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4480D49-7519-4306-B51E-84C245B20104}"/>
              </a:ext>
            </a:extLst>
          </p:cNvPr>
          <p:cNvSpPr/>
          <p:nvPr/>
        </p:nvSpPr>
        <p:spPr>
          <a:xfrm>
            <a:off x="316089" y="316090"/>
            <a:ext cx="3375378" cy="6886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２．改定内容の紹介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9A352D-26A0-4BF5-91D8-9CEB2F674BC1}"/>
              </a:ext>
            </a:extLst>
          </p:cNvPr>
          <p:cNvSpPr/>
          <p:nvPr/>
        </p:nvSpPr>
        <p:spPr>
          <a:xfrm>
            <a:off x="790222" y="1952978"/>
            <a:ext cx="7563555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１）改定にあたっての主旨を明文化。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A24C39-D7F7-4659-881C-66B13B4944DA}"/>
              </a:ext>
            </a:extLst>
          </p:cNvPr>
          <p:cNvSpPr txBox="1"/>
          <p:nvPr/>
        </p:nvSpPr>
        <p:spPr>
          <a:xfrm>
            <a:off x="228933" y="5238041"/>
            <a:ext cx="1781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補足</a:t>
            </a:r>
            <a:r>
              <a:rPr kumimoji="1" lang="en-US" altLang="ja-JP" sz="36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第２７条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21D334-7993-4556-AE9A-5240E20EC883}"/>
              </a:ext>
            </a:extLst>
          </p:cNvPr>
          <p:cNvSpPr txBox="1"/>
          <p:nvPr/>
        </p:nvSpPr>
        <p:spPr>
          <a:xfrm>
            <a:off x="3113245" y="5630911"/>
            <a:ext cx="397897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・改定の主旨説明</a:t>
            </a:r>
          </a:p>
        </p:txBody>
      </p:sp>
    </p:spTree>
    <p:extLst>
      <p:ext uri="{BB962C8B-B14F-4D97-AF65-F5344CB8AC3E}">
        <p14:creationId xmlns:p14="http://schemas.microsoft.com/office/powerpoint/2010/main" val="39116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9D3939-434B-4594-983A-5F16FEBF0108}"/>
              </a:ext>
            </a:extLst>
          </p:cNvPr>
          <p:cNvSpPr/>
          <p:nvPr/>
        </p:nvSpPr>
        <p:spPr>
          <a:xfrm>
            <a:off x="790222" y="1952978"/>
            <a:ext cx="7563555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２）会の名称を実状に合わす。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44B1C9-8CE7-4BBF-98BD-54FA9D321ACF}"/>
              </a:ext>
            </a:extLst>
          </p:cNvPr>
          <p:cNvSpPr txBox="1"/>
          <p:nvPr/>
        </p:nvSpPr>
        <p:spPr>
          <a:xfrm>
            <a:off x="228933" y="5271908"/>
            <a:ext cx="1489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名称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7CF0BB-9507-4C1C-9A53-56BE663BA478}"/>
              </a:ext>
            </a:extLst>
          </p:cNvPr>
          <p:cNvSpPr txBox="1"/>
          <p:nvPr/>
        </p:nvSpPr>
        <p:spPr>
          <a:xfrm>
            <a:off x="3371012" y="5518129"/>
            <a:ext cx="28761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・実態と乖離</a:t>
            </a:r>
          </a:p>
        </p:txBody>
      </p:sp>
    </p:spTree>
    <p:extLst>
      <p:ext uri="{BB962C8B-B14F-4D97-AF65-F5344CB8AC3E}">
        <p14:creationId xmlns:p14="http://schemas.microsoft.com/office/powerpoint/2010/main" val="19658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F81FB8-1D8B-413A-8A56-55B5926B759D}"/>
              </a:ext>
            </a:extLst>
          </p:cNvPr>
          <p:cNvSpPr/>
          <p:nvPr/>
        </p:nvSpPr>
        <p:spPr>
          <a:xfrm>
            <a:off x="1332088" y="1952978"/>
            <a:ext cx="6513688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３）実施事業の明確化。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4EDD92-1798-4909-B1F9-CA6B2FCDD282}"/>
              </a:ext>
            </a:extLst>
          </p:cNvPr>
          <p:cNvSpPr txBox="1"/>
          <p:nvPr/>
        </p:nvSpPr>
        <p:spPr>
          <a:xfrm>
            <a:off x="228933" y="5260620"/>
            <a:ext cx="1489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事業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第３条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3D1CE2-9B01-49DE-9D69-C126E7477834}"/>
              </a:ext>
            </a:extLst>
          </p:cNvPr>
          <p:cNvSpPr txBox="1"/>
          <p:nvPr/>
        </p:nvSpPr>
        <p:spPr>
          <a:xfrm>
            <a:off x="3451911" y="5599287"/>
            <a:ext cx="303640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・活動しやすく</a:t>
            </a:r>
          </a:p>
        </p:txBody>
      </p:sp>
    </p:spTree>
    <p:extLst>
      <p:ext uri="{BB962C8B-B14F-4D97-AF65-F5344CB8AC3E}">
        <p14:creationId xmlns:p14="http://schemas.microsoft.com/office/powerpoint/2010/main" val="4219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A1D60A-6BD7-44DB-A496-D736F4214B28}"/>
              </a:ext>
            </a:extLst>
          </p:cNvPr>
          <p:cNvSpPr/>
          <p:nvPr/>
        </p:nvSpPr>
        <p:spPr>
          <a:xfrm>
            <a:off x="395111" y="1873956"/>
            <a:ext cx="8353778" cy="1476022"/>
          </a:xfrm>
          <a:prstGeom prst="rect">
            <a:avLst/>
          </a:prstGeom>
          <a:solidFill>
            <a:srgbClr val="F8F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４）組織構成</a:t>
            </a:r>
            <a:r>
              <a:rPr kumimoji="1"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､</a:t>
            </a:r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会員</a:t>
            </a:r>
            <a:r>
              <a:rPr kumimoji="1"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､</a:t>
            </a:r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役員の資格・役割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等</a:t>
            </a:r>
          </a:p>
          <a:p>
            <a:pPr algn="ctr"/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明確化</a:t>
            </a:r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5D0385-EACE-40D3-954F-210F63E4A0C8}"/>
              </a:ext>
            </a:extLst>
          </p:cNvPr>
          <p:cNvSpPr txBox="1"/>
          <p:nvPr/>
        </p:nvSpPr>
        <p:spPr>
          <a:xfrm>
            <a:off x="228933" y="5667023"/>
            <a:ext cx="302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第４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～１６条</a:t>
            </a:r>
          </a:p>
        </p:txBody>
      </p:sp>
    </p:spTree>
    <p:extLst>
      <p:ext uri="{BB962C8B-B14F-4D97-AF65-F5344CB8AC3E}">
        <p14:creationId xmlns:p14="http://schemas.microsoft.com/office/powerpoint/2010/main" val="393446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8F8E2F-C8C8-4833-B0AA-EF3A51B6E969}"/>
              </a:ext>
            </a:extLst>
          </p:cNvPr>
          <p:cNvSpPr/>
          <p:nvPr/>
        </p:nvSpPr>
        <p:spPr>
          <a:xfrm>
            <a:off x="1128883" y="1873955"/>
            <a:ext cx="6671733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構成ﾒﾝﾊﾞｰ、構成図も明示。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CF3507-E9E7-407D-A4DE-06904E7427D1}"/>
              </a:ext>
            </a:extLst>
          </p:cNvPr>
          <p:cNvSpPr txBox="1"/>
          <p:nvPr/>
        </p:nvSpPr>
        <p:spPr>
          <a:xfrm>
            <a:off x="11289" y="5249333"/>
            <a:ext cx="3264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組織構成と事務局</a:t>
            </a:r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2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第４条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19A835-72A2-485C-A2C2-40FCDD08AED2}"/>
              </a:ext>
            </a:extLst>
          </p:cNvPr>
          <p:cNvSpPr txBox="1"/>
          <p:nvPr/>
        </p:nvSpPr>
        <p:spPr>
          <a:xfrm>
            <a:off x="4009101" y="5612149"/>
            <a:ext cx="30059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・組織構成図</a:t>
            </a:r>
          </a:p>
        </p:txBody>
      </p:sp>
    </p:spTree>
    <p:extLst>
      <p:ext uri="{BB962C8B-B14F-4D97-AF65-F5344CB8AC3E}">
        <p14:creationId xmlns:p14="http://schemas.microsoft.com/office/powerpoint/2010/main" val="37169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17DB66-D7BA-46F3-8BC1-E6C7C91F1DF7}"/>
              </a:ext>
            </a:extLst>
          </p:cNvPr>
          <p:cNvSpPr/>
          <p:nvPr/>
        </p:nvSpPr>
        <p:spPr>
          <a:xfrm>
            <a:off x="1061154" y="1828799"/>
            <a:ext cx="7111999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会員範囲、種別、会費を明示。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16DDE8-36F1-4448-8F23-AD9BA0EFD221}"/>
              </a:ext>
            </a:extLst>
          </p:cNvPr>
          <p:cNvSpPr txBox="1"/>
          <p:nvPr/>
        </p:nvSpPr>
        <p:spPr>
          <a:xfrm>
            <a:off x="228933" y="5271908"/>
            <a:ext cx="2465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会員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第５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・６条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E81A0F-569E-4585-9204-8911E7230EB1}"/>
              </a:ext>
            </a:extLst>
          </p:cNvPr>
          <p:cNvSpPr txBox="1"/>
          <p:nvPr/>
        </p:nvSpPr>
        <p:spPr>
          <a:xfrm>
            <a:off x="3222759" y="5518129"/>
            <a:ext cx="495039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・基本は定め弾力運用</a:t>
            </a:r>
          </a:p>
        </p:txBody>
      </p:sp>
    </p:spTree>
    <p:extLst>
      <p:ext uri="{BB962C8B-B14F-4D97-AF65-F5344CB8AC3E}">
        <p14:creationId xmlns:p14="http://schemas.microsoft.com/office/powerpoint/2010/main" val="292135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7F58ECE-6B1E-4116-B5CF-E7BB580FCAC0}"/>
              </a:ext>
            </a:extLst>
          </p:cNvPr>
          <p:cNvSpPr/>
          <p:nvPr/>
        </p:nvSpPr>
        <p:spPr>
          <a:xfrm>
            <a:off x="1309509" y="1885244"/>
            <a:ext cx="6852355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③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会員資格喪失条件を明文化。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70ED54-7AF8-4158-A12B-1552587BF94F}"/>
              </a:ext>
            </a:extLst>
          </p:cNvPr>
          <p:cNvSpPr txBox="1"/>
          <p:nvPr/>
        </p:nvSpPr>
        <p:spPr>
          <a:xfrm>
            <a:off x="14442" y="5283197"/>
            <a:ext cx="29498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会員資格の喪失</a:t>
            </a:r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2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第８条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B33F0D-970E-4E07-87BF-3242AF13DDF1}"/>
              </a:ext>
            </a:extLst>
          </p:cNvPr>
          <p:cNvSpPr txBox="1"/>
          <p:nvPr/>
        </p:nvSpPr>
        <p:spPr>
          <a:xfrm>
            <a:off x="3331696" y="5249330"/>
            <a:ext cx="483016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・３大タブー</a:t>
            </a:r>
          </a:p>
          <a:p>
            <a:r>
              <a:rPr kumimoji="1" lang="en-US" altLang="ja-JP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｢</a:t>
            </a:r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政治</a:t>
            </a:r>
            <a:r>
              <a:rPr kumimoji="1" lang="en-US" altLang="ja-JP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｣｢</a:t>
            </a:r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宗教</a:t>
            </a:r>
            <a:r>
              <a:rPr kumimoji="1" lang="en-US" altLang="ja-JP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｣｢</a:t>
            </a:r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商売</a:t>
            </a:r>
            <a:r>
              <a:rPr kumimoji="1" lang="en-US" altLang="ja-JP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｣</a:t>
            </a:r>
            <a:endParaRPr kumimoji="1" lang="ja-JP" altLang="en-US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2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4B87EC-C43C-4605-9227-ED76285944D0}"/>
              </a:ext>
            </a:extLst>
          </p:cNvPr>
          <p:cNvSpPr/>
          <p:nvPr/>
        </p:nvSpPr>
        <p:spPr>
          <a:xfrm>
            <a:off x="1806221" y="1727200"/>
            <a:ext cx="5960533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④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幹事を理事に名称変更。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D6B87F-614A-4A7C-BCD3-E9E13F802981}"/>
              </a:ext>
            </a:extLst>
          </p:cNvPr>
          <p:cNvSpPr txBox="1"/>
          <p:nvPr/>
        </p:nvSpPr>
        <p:spPr>
          <a:xfrm>
            <a:off x="228933" y="5294486"/>
            <a:ext cx="1489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役員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第９条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B0FFA18-52AE-4E78-B753-5DC755031047}"/>
              </a:ext>
            </a:extLst>
          </p:cNvPr>
          <p:cNvGrpSpPr/>
          <p:nvPr/>
        </p:nvGrpSpPr>
        <p:grpSpPr>
          <a:xfrm>
            <a:off x="2726592" y="5540707"/>
            <a:ext cx="5040162" cy="707886"/>
            <a:chOff x="2726592" y="5540707"/>
            <a:chExt cx="5040162" cy="707886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90C1380-ABFA-4256-973B-53D20D49D775}"/>
                </a:ext>
              </a:extLst>
            </p:cNvPr>
            <p:cNvSpPr txBox="1"/>
            <p:nvPr/>
          </p:nvSpPr>
          <p:spPr>
            <a:xfrm>
              <a:off x="2726592" y="5540707"/>
              <a:ext cx="5040162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・「幹事」　　　「理事」へ</a:t>
              </a:r>
            </a:p>
          </p:txBody>
        </p:sp>
        <p:sp>
          <p:nvSpPr>
            <p:cNvPr id="2" name="矢印: 右 1">
              <a:extLst>
                <a:ext uri="{FF2B5EF4-FFF2-40B4-BE49-F238E27FC236}">
                  <a16:creationId xmlns:a16="http://schemas.microsoft.com/office/drawing/2014/main" id="{D5A4AC0B-EF18-4465-A622-12CD7A9BC234}"/>
                </a:ext>
              </a:extLst>
            </p:cNvPr>
            <p:cNvSpPr/>
            <p:nvPr/>
          </p:nvSpPr>
          <p:spPr>
            <a:xfrm>
              <a:off x="4752622" y="5597152"/>
              <a:ext cx="688622" cy="58623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51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レーム 3">
            <a:extLst>
              <a:ext uri="{FF2B5EF4-FFF2-40B4-BE49-F238E27FC236}">
                <a16:creationId xmlns:a16="http://schemas.microsoft.com/office/drawing/2014/main" id="{44B6668D-2242-4918-B0FE-B7B996BE2851}"/>
              </a:ext>
            </a:extLst>
          </p:cNvPr>
          <p:cNvSpPr/>
          <p:nvPr/>
        </p:nvSpPr>
        <p:spPr>
          <a:xfrm>
            <a:off x="1437396" y="3865738"/>
            <a:ext cx="6946132" cy="2209801"/>
          </a:xfrm>
          <a:prstGeom prst="frame">
            <a:avLst>
              <a:gd name="adj1" fmla="val 43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①なんとは無しの危機感</a:t>
            </a:r>
            <a:r>
              <a:rPr kumimoji="1" lang="ja-JP" altLang="en-US" sz="40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  <a:p>
            <a:pPr algn="ctr"/>
            <a:endParaRPr kumimoji="1" lang="ja-JP" altLang="en-US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②素朴な疑問も？</a:t>
            </a:r>
          </a:p>
        </p:txBody>
      </p:sp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id="{A2731C1F-EDBA-41DF-9064-5FF397D6F7C2}"/>
              </a:ext>
            </a:extLst>
          </p:cNvPr>
          <p:cNvSpPr/>
          <p:nvPr/>
        </p:nvSpPr>
        <p:spPr>
          <a:xfrm>
            <a:off x="270934" y="114302"/>
            <a:ext cx="1885242" cy="1151466"/>
          </a:xfrm>
          <a:prstGeom prst="bevel">
            <a:avLst>
              <a:gd name="adj" fmla="val 9696"/>
            </a:avLst>
          </a:prstGeom>
          <a:gradFill flip="none" rotWithShape="1">
            <a:gsLst>
              <a:gs pos="28000">
                <a:schemeClr val="bg1"/>
              </a:gs>
              <a:gs pos="0">
                <a:srgbClr val="FFFF00"/>
              </a:gs>
              <a:gs pos="9000">
                <a:srgbClr val="FFFF00"/>
              </a:gs>
              <a:gs pos="86000">
                <a:srgbClr val="FFFF00"/>
              </a:gs>
              <a:gs pos="98000">
                <a:srgbClr val="FFFF00"/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Ⅰ.</a:t>
            </a:r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背景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8C18EB-CBF0-4F6F-A8D8-C61C62E12B8C}"/>
              </a:ext>
            </a:extLst>
          </p:cNvPr>
          <p:cNvSpPr txBox="1"/>
          <p:nvPr/>
        </p:nvSpPr>
        <p:spPr>
          <a:xfrm>
            <a:off x="1117596" y="1831622"/>
            <a:ext cx="758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《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１．支部総会や各種イベント実施から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》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3A339EA0-86D0-433B-A74F-DA9B6E611A1C}"/>
              </a:ext>
            </a:extLst>
          </p:cNvPr>
          <p:cNvSpPr/>
          <p:nvPr/>
        </p:nvSpPr>
        <p:spPr>
          <a:xfrm>
            <a:off x="3647016" y="2731910"/>
            <a:ext cx="2077155" cy="1004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3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8F8315-1264-4C1B-AB8F-7789F907B9D4}"/>
              </a:ext>
            </a:extLst>
          </p:cNvPr>
          <p:cNvSpPr/>
          <p:nvPr/>
        </p:nvSpPr>
        <p:spPr>
          <a:xfrm>
            <a:off x="485422" y="1896533"/>
            <a:ext cx="7913511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⑤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役員</a:t>
            </a:r>
            <a:r>
              <a:rPr kumimoji="1"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､</a:t>
            </a:r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ｵﾌﾞｻﾞｰﾊﾞｰの役割・機能を明確化。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0C94D8-8A6A-4710-BC87-BF5119E9DF32}"/>
              </a:ext>
            </a:extLst>
          </p:cNvPr>
          <p:cNvSpPr txBox="1"/>
          <p:nvPr/>
        </p:nvSpPr>
        <p:spPr>
          <a:xfrm>
            <a:off x="228933" y="5283197"/>
            <a:ext cx="3134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役員の責務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第１０条・１４条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E1AF30-BDA2-45E0-9FC9-4437F8CDE8DB}"/>
              </a:ext>
            </a:extLst>
          </p:cNvPr>
          <p:cNvSpPr txBox="1"/>
          <p:nvPr/>
        </p:nvSpPr>
        <p:spPr>
          <a:xfrm>
            <a:off x="4050222" y="5576708"/>
            <a:ext cx="325121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・何をやる人か</a:t>
            </a:r>
            <a:endParaRPr kumimoji="1" lang="ja-JP" altLang="en-US" sz="4000" i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55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2C56D6-C947-40B4-AA73-0801108F28AB}"/>
              </a:ext>
            </a:extLst>
          </p:cNvPr>
          <p:cNvSpPr/>
          <p:nvPr/>
        </p:nvSpPr>
        <p:spPr>
          <a:xfrm>
            <a:off x="790222" y="1952978"/>
            <a:ext cx="7687734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⑥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役員、ｵﾌﾞｻﾞｰﾊﾞｰの選出方法に整合性。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3A7F15-B85A-466D-83A0-89230B79AA19}"/>
              </a:ext>
            </a:extLst>
          </p:cNvPr>
          <p:cNvSpPr txBox="1"/>
          <p:nvPr/>
        </p:nvSpPr>
        <p:spPr>
          <a:xfrm>
            <a:off x="11289" y="5260619"/>
            <a:ext cx="33634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役員選出と任期</a:t>
            </a:r>
            <a:r>
              <a:rPr kumimoji="1" lang="en-US" altLang="ja-JP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endParaRPr kumimoji="1" lang="ja-JP" altLang="en-US" sz="2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第１１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条～１６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260B78-DBC0-4E25-AF7C-D6035C39BAC3}"/>
              </a:ext>
            </a:extLst>
          </p:cNvPr>
          <p:cNvSpPr txBox="1"/>
          <p:nvPr/>
        </p:nvSpPr>
        <p:spPr>
          <a:xfrm>
            <a:off x="3979333" y="5445285"/>
            <a:ext cx="425469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・納得できる選び方</a:t>
            </a:r>
            <a:endParaRPr kumimoji="1" lang="ja-JP" altLang="en-US" sz="4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B23645-6764-49D2-8B1F-7F1EB371B9E3}"/>
              </a:ext>
            </a:extLst>
          </p:cNvPr>
          <p:cNvSpPr/>
          <p:nvPr/>
        </p:nvSpPr>
        <p:spPr>
          <a:xfrm>
            <a:off x="1676400" y="1783645"/>
            <a:ext cx="5791199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４）</a:t>
            </a:r>
            <a:r>
              <a:rPr lang="en-US" altLang="ja-JP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-</a:t>
            </a:r>
            <a:r>
              <a:rPr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⑦</a:t>
            </a:r>
          </a:p>
          <a:p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名誉会長を廃止。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080576-505E-4125-9FA3-08D622A9F965}"/>
              </a:ext>
            </a:extLst>
          </p:cNvPr>
          <p:cNvSpPr txBox="1"/>
          <p:nvPr/>
        </p:nvSpPr>
        <p:spPr>
          <a:xfrm>
            <a:off x="228933" y="5260622"/>
            <a:ext cx="27975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ｵﾌﾞｻﾞｰﾊﾞｰ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第１３条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9CD798-6267-40E0-A8E8-6C3751E82F52}"/>
              </a:ext>
            </a:extLst>
          </p:cNvPr>
          <p:cNvSpPr txBox="1"/>
          <p:nvPr/>
        </p:nvSpPr>
        <p:spPr>
          <a:xfrm>
            <a:off x="3824443" y="5537620"/>
            <a:ext cx="345318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・屋上屋の廃止</a:t>
            </a:r>
          </a:p>
        </p:txBody>
      </p:sp>
    </p:spTree>
    <p:extLst>
      <p:ext uri="{BB962C8B-B14F-4D97-AF65-F5344CB8AC3E}">
        <p14:creationId xmlns:p14="http://schemas.microsoft.com/office/powerpoint/2010/main" val="74896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F75B36-D702-4A75-85EB-EFBF4241F1C1}"/>
              </a:ext>
            </a:extLst>
          </p:cNvPr>
          <p:cNvSpPr/>
          <p:nvPr/>
        </p:nvSpPr>
        <p:spPr>
          <a:xfrm>
            <a:off x="790222" y="1952978"/>
            <a:ext cx="7563555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５）会議体の種類、機能を明確化。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A5484-4E88-4F7A-A2D0-7C1C8FE3121E}"/>
              </a:ext>
            </a:extLst>
          </p:cNvPr>
          <p:cNvSpPr txBox="1"/>
          <p:nvPr/>
        </p:nvSpPr>
        <p:spPr>
          <a:xfrm>
            <a:off x="228933" y="5271908"/>
            <a:ext cx="2903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会議体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第１７～２１条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81DA7B-926F-4240-9D20-1FA6042FD368}"/>
              </a:ext>
            </a:extLst>
          </p:cNvPr>
          <p:cNvSpPr txBox="1"/>
          <p:nvPr/>
        </p:nvSpPr>
        <p:spPr>
          <a:xfrm>
            <a:off x="3734131" y="5537620"/>
            <a:ext cx="482215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・矛盾</a:t>
            </a:r>
            <a:r>
              <a:rPr kumimoji="1" lang="en-US" altLang="ja-JP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&amp;</a:t>
            </a:r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屋上屋の廃止</a:t>
            </a:r>
          </a:p>
        </p:txBody>
      </p:sp>
    </p:spTree>
    <p:extLst>
      <p:ext uri="{BB962C8B-B14F-4D97-AF65-F5344CB8AC3E}">
        <p14:creationId xmlns:p14="http://schemas.microsoft.com/office/powerpoint/2010/main" val="164574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E6E0293-A018-4F4B-B569-CE8290BFCBD6}"/>
              </a:ext>
            </a:extLst>
          </p:cNvPr>
          <p:cNvSpPr/>
          <p:nvPr/>
        </p:nvSpPr>
        <p:spPr>
          <a:xfrm>
            <a:off x="553158" y="1907822"/>
            <a:ext cx="8048978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６）事業及び会計年度、運営資金の明確化。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3F9F13-EA4C-4D07-89AF-1713CA5C53EF}"/>
              </a:ext>
            </a:extLst>
          </p:cNvPr>
          <p:cNvSpPr txBox="1"/>
          <p:nvPr/>
        </p:nvSpPr>
        <p:spPr>
          <a:xfrm>
            <a:off x="228933" y="5283197"/>
            <a:ext cx="3134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会計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第２２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条・２３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2DC63-F2CC-4D38-8C34-E5A2609D25E1}"/>
              </a:ext>
            </a:extLst>
          </p:cNvPr>
          <p:cNvSpPr txBox="1"/>
          <p:nvPr/>
        </p:nvSpPr>
        <p:spPr>
          <a:xfrm>
            <a:off x="3824443" y="5537620"/>
            <a:ext cx="345318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・透明性の確保</a:t>
            </a:r>
          </a:p>
        </p:txBody>
      </p:sp>
    </p:spTree>
    <p:extLst>
      <p:ext uri="{BB962C8B-B14F-4D97-AF65-F5344CB8AC3E}">
        <p14:creationId xmlns:p14="http://schemas.microsoft.com/office/powerpoint/2010/main" val="11929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696E80-8030-425B-9433-7E579964CCC9}"/>
              </a:ext>
            </a:extLst>
          </p:cNvPr>
          <p:cNvSpPr/>
          <p:nvPr/>
        </p:nvSpPr>
        <p:spPr>
          <a:xfrm>
            <a:off x="790222" y="1952978"/>
            <a:ext cx="7563555" cy="1476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７）不測の事態等への</a:t>
            </a:r>
            <a:r>
              <a:rPr kumimoji="1" lang="ja-JP" altLang="en-US" sz="3400" dirty="0" err="1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対応をを担保</a:t>
            </a:r>
            <a:r>
              <a:rPr kumimoji="1" lang="ja-JP" altLang="en-US" sz="3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CF071B-37BF-4DB8-ACF6-23C00A20B2B3}"/>
              </a:ext>
            </a:extLst>
          </p:cNvPr>
          <p:cNvSpPr txBox="1"/>
          <p:nvPr/>
        </p:nvSpPr>
        <p:spPr>
          <a:xfrm>
            <a:off x="228933" y="5260619"/>
            <a:ext cx="3363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その他</a:t>
            </a:r>
            <a:r>
              <a:rPr kumimoji="1" lang="en-US" altLang="ja-JP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endParaRPr kumimoji="1" lang="ja-JP" altLang="en-US" sz="3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第２４</a:t>
            </a:r>
            <a:r>
              <a:rPr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条～２６</a:t>
            </a:r>
            <a:r>
              <a: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5F4917-15ED-4BB8-B1A6-2F7FAD94B885}"/>
              </a:ext>
            </a:extLst>
          </p:cNvPr>
          <p:cNvSpPr txBox="1"/>
          <p:nvPr/>
        </p:nvSpPr>
        <p:spPr>
          <a:xfrm>
            <a:off x="3937333" y="5537620"/>
            <a:ext cx="38603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・柔軟性、普遍性</a:t>
            </a:r>
          </a:p>
        </p:txBody>
      </p:sp>
    </p:spTree>
    <p:extLst>
      <p:ext uri="{BB962C8B-B14F-4D97-AF65-F5344CB8AC3E}">
        <p14:creationId xmlns:p14="http://schemas.microsoft.com/office/powerpoint/2010/main" val="256407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A9F3AD-EC68-4EFF-8EE5-892AB1AE16D5}"/>
              </a:ext>
            </a:extLst>
          </p:cNvPr>
          <p:cNvSpPr txBox="1"/>
          <p:nvPr/>
        </p:nvSpPr>
        <p:spPr>
          <a:xfrm>
            <a:off x="1882802" y="1484909"/>
            <a:ext cx="5378395" cy="156966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CFC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以上で</a:t>
            </a:r>
          </a:p>
          <a:p>
            <a:r>
              <a:rPr lang="ja-JP" altLang="en-US" sz="4800" dirty="0">
                <a:solidFill>
                  <a:srgbClr val="FCFC08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ご紹介を終わります。</a:t>
            </a:r>
            <a:endParaRPr kumimoji="1" lang="ja-JP" altLang="en-US" sz="4800" dirty="0">
              <a:solidFill>
                <a:srgbClr val="FCFC08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E3F96-879A-4B50-BE50-A7AD64D472FB}"/>
              </a:ext>
            </a:extLst>
          </p:cNvPr>
          <p:cNvSpPr txBox="1"/>
          <p:nvPr/>
        </p:nvSpPr>
        <p:spPr>
          <a:xfrm>
            <a:off x="1273154" y="5605353"/>
            <a:ext cx="633057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42566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905F9A-11AA-4DEA-8542-75AE6139EE7D}"/>
              </a:ext>
            </a:extLst>
          </p:cNvPr>
          <p:cNvSpPr txBox="1"/>
          <p:nvPr/>
        </p:nvSpPr>
        <p:spPr>
          <a:xfrm>
            <a:off x="711197" y="2898379"/>
            <a:ext cx="800219" cy="34318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確　　認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CFDD78C-B2A8-4C25-97F7-140B8F86F379}"/>
              </a:ext>
            </a:extLst>
          </p:cNvPr>
          <p:cNvGrpSpPr/>
          <p:nvPr/>
        </p:nvGrpSpPr>
        <p:grpSpPr>
          <a:xfrm>
            <a:off x="1511416" y="2898379"/>
            <a:ext cx="6468534" cy="3431823"/>
            <a:chOff x="1511416" y="2898379"/>
            <a:chExt cx="6468534" cy="3431823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3ABAFFF-91BF-422F-B94F-D0750807B3F1}"/>
                </a:ext>
              </a:extLst>
            </p:cNvPr>
            <p:cNvSpPr/>
            <p:nvPr/>
          </p:nvSpPr>
          <p:spPr>
            <a:xfrm>
              <a:off x="1511416" y="2898379"/>
              <a:ext cx="6468534" cy="34318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solidFill>
                    <a:srgbClr val="DE00D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①関東支部５０年＋</a:t>
              </a:r>
              <a:r>
                <a:rPr kumimoji="1" lang="en-US" altLang="ja-JP" sz="3600" dirty="0">
                  <a:solidFill>
                    <a:srgbClr val="DE00D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α</a:t>
              </a:r>
              <a:r>
                <a:rPr kumimoji="1" lang="ja-JP" altLang="en-US" sz="3600" dirty="0">
                  <a:solidFill>
                    <a:srgbClr val="DE00D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の経緯</a:t>
              </a:r>
              <a:endParaRPr kumimoji="1" lang="en-US" altLang="ja-JP" sz="3600" dirty="0">
                <a:solidFill>
                  <a:srgbClr val="DE00D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endParaRPr kumimoji="1" lang="ja-JP" altLang="en-US" sz="3600" dirty="0">
                <a:solidFill>
                  <a:srgbClr val="DE00D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3600" dirty="0">
                  <a:solidFill>
                    <a:srgbClr val="DE00D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②支部の問題点は？課題は？</a:t>
              </a:r>
            </a:p>
          </p:txBody>
        </p:sp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8BE92C9A-0B07-482F-B710-6612C18C8802}"/>
                </a:ext>
              </a:extLst>
            </p:cNvPr>
            <p:cNvSpPr/>
            <p:nvPr/>
          </p:nvSpPr>
          <p:spPr>
            <a:xfrm rot="5400000">
              <a:off x="1159397" y="4389319"/>
              <a:ext cx="1004711" cy="27550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67A753A-D7F2-440B-B873-9C3078C21FE1}"/>
              </a:ext>
            </a:extLst>
          </p:cNvPr>
          <p:cNvGrpSpPr/>
          <p:nvPr/>
        </p:nvGrpSpPr>
        <p:grpSpPr>
          <a:xfrm>
            <a:off x="676797" y="414908"/>
            <a:ext cx="6967002" cy="2199185"/>
            <a:chOff x="676797" y="414908"/>
            <a:chExt cx="6967002" cy="219918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AA15329-0FE3-4716-9B0E-2E0E2C1933CC}"/>
                </a:ext>
              </a:extLst>
            </p:cNvPr>
            <p:cNvSpPr txBox="1"/>
            <p:nvPr/>
          </p:nvSpPr>
          <p:spPr>
            <a:xfrm>
              <a:off x="2262198" y="701343"/>
              <a:ext cx="53816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36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《</a:t>
              </a:r>
              <a:r>
                <a:rPr kumimoji="1" lang="ja-JP" altLang="en-US" sz="36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２．状況の確認＆共有化</a:t>
              </a:r>
              <a:r>
                <a:rPr kumimoji="1" lang="en-US" altLang="ja-JP" sz="36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》</a:t>
              </a:r>
              <a:endParaRPr kumimoji="1" lang="ja-JP" altLang="en-US" sz="3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6" name="矢印: 下 5">
              <a:extLst>
                <a:ext uri="{FF2B5EF4-FFF2-40B4-BE49-F238E27FC236}">
                  <a16:creationId xmlns:a16="http://schemas.microsoft.com/office/drawing/2014/main" id="{1D2C09C3-AE65-4875-B375-AB66978F3E8A}"/>
                </a:ext>
              </a:extLst>
            </p:cNvPr>
            <p:cNvSpPr/>
            <p:nvPr/>
          </p:nvSpPr>
          <p:spPr>
            <a:xfrm>
              <a:off x="3323872" y="1609382"/>
              <a:ext cx="2077155" cy="1004711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9" name="矢印: 五方向 8">
              <a:extLst>
                <a:ext uri="{FF2B5EF4-FFF2-40B4-BE49-F238E27FC236}">
                  <a16:creationId xmlns:a16="http://schemas.microsoft.com/office/drawing/2014/main" id="{458CF4EE-B235-45AA-9F95-7A09D6914BE0}"/>
                </a:ext>
              </a:extLst>
            </p:cNvPr>
            <p:cNvSpPr/>
            <p:nvPr/>
          </p:nvSpPr>
          <p:spPr>
            <a:xfrm>
              <a:off x="676797" y="414908"/>
              <a:ext cx="1365955" cy="1219200"/>
            </a:xfrm>
            <a:prstGeom prst="homePlate">
              <a:avLst>
                <a:gd name="adj" fmla="val 1759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～</a:t>
              </a:r>
              <a:r>
                <a:rPr kumimoji="1" lang="en-US" altLang="ja-JP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H29</a:t>
              </a:r>
              <a:endPara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役員総会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9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CACD92-8156-47F0-9195-CFB75E3B8CEB}"/>
              </a:ext>
            </a:extLst>
          </p:cNvPr>
          <p:cNvSpPr/>
          <p:nvPr/>
        </p:nvSpPr>
        <p:spPr>
          <a:xfrm>
            <a:off x="2906886" y="4728388"/>
            <a:ext cx="3276601" cy="156633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</a:t>
            </a:r>
          </a:p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変化なし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EF302BFF-8B41-4B21-9B6D-8F47B7C12188}"/>
              </a:ext>
            </a:extLst>
          </p:cNvPr>
          <p:cNvSpPr/>
          <p:nvPr/>
        </p:nvSpPr>
        <p:spPr>
          <a:xfrm>
            <a:off x="3533422" y="3465686"/>
            <a:ext cx="2077155" cy="1004711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結果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827F6A-01CC-4EDB-872A-79BF0D0435EB}"/>
              </a:ext>
            </a:extLst>
          </p:cNvPr>
          <p:cNvSpPr txBox="1"/>
          <p:nvPr/>
        </p:nvSpPr>
        <p:spPr>
          <a:xfrm>
            <a:off x="404615" y="1351845"/>
            <a:ext cx="2050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そんな中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5B5A5E-47E8-4BC7-9CC0-1809AFB65CB4}"/>
              </a:ext>
            </a:extLst>
          </p:cNvPr>
          <p:cNvSpPr txBox="1"/>
          <p:nvPr/>
        </p:nvSpPr>
        <p:spPr>
          <a:xfrm>
            <a:off x="6491118" y="5138341"/>
            <a:ext cx="2432598" cy="1663214"/>
          </a:xfrm>
          <a:prstGeom prst="cloudCallout">
            <a:avLst>
              <a:gd name="adj1" fmla="val -62031"/>
              <a:gd name="adj2" fmla="val -3369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3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やっぱり</a:t>
            </a:r>
          </a:p>
          <a:p>
            <a:pPr algn="l"/>
            <a:r>
              <a:rPr kumimoji="1" lang="ja-JP" altLang="en-US" sz="3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28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BFF9F4D-A204-43F3-A1C2-003BBCDE7BD7}"/>
              </a:ext>
            </a:extLst>
          </p:cNvPr>
          <p:cNvGrpSpPr/>
          <p:nvPr/>
        </p:nvGrpSpPr>
        <p:grpSpPr>
          <a:xfrm>
            <a:off x="2652888" y="93132"/>
            <a:ext cx="3934337" cy="2974616"/>
            <a:chOff x="2652888" y="93132"/>
            <a:chExt cx="3934337" cy="2974616"/>
          </a:xfrm>
        </p:grpSpPr>
        <p:sp>
          <p:nvSpPr>
            <p:cNvPr id="4" name="スクロール: 横 3">
              <a:extLst>
                <a:ext uri="{FF2B5EF4-FFF2-40B4-BE49-F238E27FC236}">
                  <a16:creationId xmlns:a16="http://schemas.microsoft.com/office/drawing/2014/main" id="{AE04C85B-A35E-4804-8079-AFD04BB02C17}"/>
                </a:ext>
              </a:extLst>
            </p:cNvPr>
            <p:cNvSpPr/>
            <p:nvPr/>
          </p:nvSpPr>
          <p:spPr>
            <a:xfrm>
              <a:off x="2952044" y="1885247"/>
              <a:ext cx="3285068" cy="1004711"/>
            </a:xfrm>
            <a:prstGeom prst="horizontalScroll">
              <a:avLst>
                <a:gd name="adj" fmla="val 8448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スローガン</a:t>
              </a:r>
              <a:endParaRPr kumimoji="1"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・Ｃ</a:t>
              </a:r>
              <a:r>
                <a:rPr kumimoji="1" lang="en-US" altLang="ja-JP" sz="2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H</a:t>
              </a:r>
              <a:r>
                <a:rPr kumimoji="1" lang="ja-JP" altLang="en-US" sz="2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ＡＬＬＥＮＧＥ－１００</a:t>
              </a:r>
            </a:p>
          </p:txBody>
        </p:sp>
        <p:sp>
          <p:nvSpPr>
            <p:cNvPr id="2" name="フローチャート: 書類 1">
              <a:extLst>
                <a:ext uri="{FF2B5EF4-FFF2-40B4-BE49-F238E27FC236}">
                  <a16:creationId xmlns:a16="http://schemas.microsoft.com/office/drawing/2014/main" id="{2E72D669-C863-4D35-B166-A231FBE5F8D4}"/>
                </a:ext>
              </a:extLst>
            </p:cNvPr>
            <p:cNvSpPr/>
            <p:nvPr/>
          </p:nvSpPr>
          <p:spPr>
            <a:xfrm>
              <a:off x="2952043" y="246453"/>
              <a:ext cx="3285068" cy="1720634"/>
            </a:xfrm>
            <a:prstGeom prst="flowChartDocument">
              <a:avLst/>
            </a:prstGeom>
            <a:solidFill>
              <a:srgbClr val="66FF66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第４３回総会実施</a:t>
              </a: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H29.11.19</a:t>
              </a:r>
              <a:endParaRPr kumimoji="1" lang="ja-JP" altLang="en-US" sz="2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0" name="フレーム 9">
              <a:extLst>
                <a:ext uri="{FF2B5EF4-FFF2-40B4-BE49-F238E27FC236}">
                  <a16:creationId xmlns:a16="http://schemas.microsoft.com/office/drawing/2014/main" id="{9B7B93A2-6584-4975-B53F-43C66F1DA3A5}"/>
                </a:ext>
              </a:extLst>
            </p:cNvPr>
            <p:cNvSpPr/>
            <p:nvPr/>
          </p:nvSpPr>
          <p:spPr>
            <a:xfrm>
              <a:off x="2652888" y="93132"/>
              <a:ext cx="3934337" cy="2974616"/>
            </a:xfrm>
            <a:prstGeom prst="frame">
              <a:avLst>
                <a:gd name="adj1" fmla="val 137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7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id="{A2731C1F-EDBA-41DF-9064-5FF397D6F7C2}"/>
              </a:ext>
            </a:extLst>
          </p:cNvPr>
          <p:cNvSpPr/>
          <p:nvPr/>
        </p:nvSpPr>
        <p:spPr>
          <a:xfrm>
            <a:off x="237067" y="135468"/>
            <a:ext cx="1885242" cy="1151466"/>
          </a:xfrm>
          <a:prstGeom prst="bevel">
            <a:avLst>
              <a:gd name="adj" fmla="val 9696"/>
            </a:avLst>
          </a:prstGeom>
          <a:gradFill flip="none" rotWithShape="1">
            <a:gsLst>
              <a:gs pos="28000">
                <a:schemeClr val="bg1"/>
              </a:gs>
              <a:gs pos="0">
                <a:srgbClr val="66FF33"/>
              </a:gs>
              <a:gs pos="9000">
                <a:srgbClr val="66FF33"/>
              </a:gs>
              <a:gs pos="86000">
                <a:srgbClr val="66FF33"/>
              </a:gs>
              <a:gs pos="98000">
                <a:srgbClr val="66FF33"/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Ⅱ.</a:t>
            </a:r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経緯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9C5AB00A-C1A7-4E96-8F86-9C0566D5BFA2}"/>
              </a:ext>
            </a:extLst>
          </p:cNvPr>
          <p:cNvSpPr/>
          <p:nvPr/>
        </p:nvSpPr>
        <p:spPr>
          <a:xfrm>
            <a:off x="3375376" y="3064934"/>
            <a:ext cx="2077155" cy="1004711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改善</a:t>
            </a:r>
          </a:p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しよう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9618F60-D0AA-4BC4-AF73-D1D73E9E5DD8}"/>
              </a:ext>
            </a:extLst>
          </p:cNvPr>
          <p:cNvGrpSpPr/>
          <p:nvPr/>
        </p:nvGrpSpPr>
        <p:grpSpPr>
          <a:xfrm>
            <a:off x="2077155" y="742248"/>
            <a:ext cx="5458178" cy="2046108"/>
            <a:chOff x="2077155" y="742248"/>
            <a:chExt cx="5458178" cy="2046108"/>
          </a:xfrm>
        </p:grpSpPr>
        <p:sp>
          <p:nvSpPr>
            <p:cNvPr id="4" name="フレーム 3">
              <a:extLst>
                <a:ext uri="{FF2B5EF4-FFF2-40B4-BE49-F238E27FC236}">
                  <a16:creationId xmlns:a16="http://schemas.microsoft.com/office/drawing/2014/main" id="{44B6668D-2242-4918-B0FE-B7B996BE2851}"/>
                </a:ext>
              </a:extLst>
            </p:cNvPr>
            <p:cNvSpPr/>
            <p:nvPr/>
          </p:nvSpPr>
          <p:spPr>
            <a:xfrm>
              <a:off x="2077155" y="1783646"/>
              <a:ext cx="5458178" cy="1004710"/>
            </a:xfrm>
            <a:prstGeom prst="frame">
              <a:avLst>
                <a:gd name="adj1" fmla="val 688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今回</a:t>
              </a:r>
              <a:r>
                <a:rPr kumimoji="1" lang="en-US" altLang="ja-JP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(H29)</a:t>
              </a:r>
              <a:r>
                <a:rPr kumimoji="1" lang="ja-JP" altLang="en-US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の総会でも</a:t>
              </a: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｢</a:t>
              </a:r>
              <a:r>
                <a:rPr kumimoji="1" lang="ja-JP" altLang="en-US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やっぱリ変わってないね</a:t>
              </a:r>
              <a:r>
                <a:rPr kumimoji="1" lang="en-US" altLang="ja-JP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｣｢</a:t>
              </a:r>
              <a:r>
                <a:rPr kumimoji="1" lang="ja-JP" altLang="en-US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同じだね</a:t>
              </a:r>
              <a:r>
                <a:rPr kumimoji="1" lang="en-US" altLang="ja-JP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｣</a:t>
              </a:r>
              <a:endPara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" name="二等辺三角形 1">
              <a:extLst>
                <a:ext uri="{FF2B5EF4-FFF2-40B4-BE49-F238E27FC236}">
                  <a16:creationId xmlns:a16="http://schemas.microsoft.com/office/drawing/2014/main" id="{48954779-F765-48EA-B41F-1366933E9FD8}"/>
                </a:ext>
              </a:extLst>
            </p:cNvPr>
            <p:cNvSpPr/>
            <p:nvPr/>
          </p:nvSpPr>
          <p:spPr>
            <a:xfrm rot="10800000">
              <a:off x="3635022" y="1275645"/>
              <a:ext cx="1557866" cy="496711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6CA2675-7F5A-47B8-8222-3F01FFF5CCC0}"/>
                </a:ext>
              </a:extLst>
            </p:cNvPr>
            <p:cNvSpPr txBox="1"/>
            <p:nvPr/>
          </p:nvSpPr>
          <p:spPr>
            <a:xfrm>
              <a:off x="3192305" y="742248"/>
              <a:ext cx="24432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3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実施してみて</a:t>
              </a:r>
            </a:p>
          </p:txBody>
        </p:sp>
      </p:grpSp>
      <p:sp>
        <p:nvSpPr>
          <p:cNvPr id="3" name="フローチャート: 定義済み処理 2">
            <a:extLst>
              <a:ext uri="{FF2B5EF4-FFF2-40B4-BE49-F238E27FC236}">
                <a16:creationId xmlns:a16="http://schemas.microsoft.com/office/drawing/2014/main" id="{00A192EA-3EE5-4430-94C7-28E01860402E}"/>
              </a:ext>
            </a:extLst>
          </p:cNvPr>
          <p:cNvSpPr/>
          <p:nvPr/>
        </p:nvSpPr>
        <p:spPr>
          <a:xfrm>
            <a:off x="2099732" y="4436533"/>
            <a:ext cx="5458178" cy="1422400"/>
          </a:xfrm>
          <a:prstGeom prst="flowChartPredefinedProcess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「</a:t>
            </a:r>
            <a:r>
              <a:rPr kumimoji="1" lang="ja-JP" altLang="en-US" sz="3400" b="1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改革検討委員会</a:t>
            </a:r>
            <a:r>
              <a:rPr kumimoji="1" lang="ja-JP" altLang="en-US" sz="32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」</a:t>
            </a: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の設置</a:t>
            </a: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239F0A9E-B3EB-4D2E-96B3-2EB3A781315D}"/>
              </a:ext>
            </a:extLst>
          </p:cNvPr>
          <p:cNvSpPr/>
          <p:nvPr/>
        </p:nvSpPr>
        <p:spPr>
          <a:xfrm>
            <a:off x="349955" y="4538133"/>
            <a:ext cx="1365955" cy="1219200"/>
          </a:xfrm>
          <a:prstGeom prst="homePlate">
            <a:avLst>
              <a:gd name="adj" fmla="val 17593"/>
            </a:avLst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第一回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役員総会</a:t>
            </a:r>
          </a:p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H30/1/31</a:t>
            </a:r>
            <a:endParaRPr kumimoji="1" lang="ja-JP" altLang="en-US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74B25781-F1BE-4F2D-A037-8AC868C3D10C}"/>
              </a:ext>
            </a:extLst>
          </p:cNvPr>
          <p:cNvSpPr/>
          <p:nvPr/>
        </p:nvSpPr>
        <p:spPr>
          <a:xfrm>
            <a:off x="903112" y="2033964"/>
            <a:ext cx="7303910" cy="4634091"/>
          </a:xfrm>
          <a:prstGeom prst="foldedCorner">
            <a:avLst>
              <a:gd name="adj" fmla="val 984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＜委員＞</a:t>
            </a:r>
            <a:endParaRPr kumimoji="1" lang="en-US" altLang="ja-JP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ja-JP" altLang="en-US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・内堀副会長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機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31)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 ・中村部会長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建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32)</a:t>
            </a:r>
            <a:endParaRPr kumimoji="1" lang="ja-JP" altLang="en-US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・荒木副会長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建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33)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 ・人見副会長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家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34)</a:t>
            </a:r>
            <a:endParaRPr kumimoji="1" lang="ja-JP" altLang="en-US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・沢崎会計監査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建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38)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・内堀幹事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機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44)</a:t>
            </a:r>
            <a:endParaRPr kumimoji="1" lang="ja-JP" altLang="en-US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・押兼幹事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商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44)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・坂田部会長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電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47)</a:t>
            </a:r>
          </a:p>
          <a:p>
            <a:endParaRPr kumimoji="1" lang="ja-JP" altLang="en-US" sz="30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＜委員長兼事務局＞</a:t>
            </a:r>
          </a:p>
          <a:p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・中村事務局長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機</a:t>
            </a:r>
            <a:r>
              <a:rPr kumimoji="1" lang="en-US" altLang="ja-JP" sz="3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44)</a:t>
            </a:r>
            <a:endParaRPr kumimoji="1" lang="ja-JP" altLang="en-US" sz="30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6A62479-4EB1-4C67-A79F-D3CFB6F7F7B6}"/>
              </a:ext>
            </a:extLst>
          </p:cNvPr>
          <p:cNvGrpSpPr/>
          <p:nvPr/>
        </p:nvGrpSpPr>
        <p:grpSpPr>
          <a:xfrm>
            <a:off x="1842911" y="203200"/>
            <a:ext cx="5458178" cy="1887209"/>
            <a:chOff x="1842911" y="203200"/>
            <a:chExt cx="5458178" cy="1887209"/>
          </a:xfrm>
        </p:grpSpPr>
        <p:sp>
          <p:nvSpPr>
            <p:cNvPr id="5" name="フローチャート: 定義済み処理 4">
              <a:extLst>
                <a:ext uri="{FF2B5EF4-FFF2-40B4-BE49-F238E27FC236}">
                  <a16:creationId xmlns:a16="http://schemas.microsoft.com/office/drawing/2014/main" id="{9AB1B039-5BD0-44F0-A8E4-2E591FCD26E8}"/>
                </a:ext>
              </a:extLst>
            </p:cNvPr>
            <p:cNvSpPr/>
            <p:nvPr/>
          </p:nvSpPr>
          <p:spPr>
            <a:xfrm>
              <a:off x="1842911" y="203200"/>
              <a:ext cx="5458178" cy="1422400"/>
            </a:xfrm>
            <a:prstGeom prst="flowChartPredefinedProcess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solidFill>
                    <a:schemeClr val="tx1"/>
                  </a:solidFill>
                  <a:latin typeface="HGS行書体" panose="03000600000000000000" pitchFamily="66" charset="-128"/>
                  <a:ea typeface="HGS行書体" panose="03000600000000000000" pitchFamily="66" charset="-128"/>
                </a:rPr>
                <a:t>「改革検討委員会」</a:t>
              </a:r>
            </a:p>
            <a:p>
              <a:pPr algn="ctr"/>
              <a:r>
                <a:rPr kumimoji="1" lang="ja-JP" altLang="en-US" sz="2400" dirty="0">
                  <a:solidFill>
                    <a:srgbClr val="0033CC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＊略称⇒</a:t>
              </a:r>
              <a:r>
                <a:rPr kumimoji="1" lang="ja-JP" altLang="en-US" sz="2800" dirty="0">
                  <a:solidFill>
                    <a:schemeClr val="tx1"/>
                  </a:solidFill>
                  <a:latin typeface="HGS行書体" panose="03000600000000000000" pitchFamily="66" charset="-128"/>
                  <a:ea typeface="HGS行書体" panose="03000600000000000000" pitchFamily="66" charset="-128"/>
                </a:rPr>
                <a:t>「改革委員会」</a:t>
              </a:r>
              <a:endParaRPr kumimoji="1" lang="ja-JP" altLang="en-US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A5677B1-4EE8-49A3-A90B-75104BF33CB7}"/>
                </a:ext>
              </a:extLst>
            </p:cNvPr>
            <p:cNvCxnSpPr/>
            <p:nvPr/>
          </p:nvCxnSpPr>
          <p:spPr>
            <a:xfrm>
              <a:off x="4176889" y="1433689"/>
              <a:ext cx="2009422" cy="0"/>
            </a:xfrm>
            <a:prstGeom prst="line">
              <a:avLst/>
            </a:prstGeom>
            <a:ln w="3810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5FB56E3-716A-4610-8247-4F1F4B4434C9}"/>
                </a:ext>
              </a:extLst>
            </p:cNvPr>
            <p:cNvSpPr txBox="1"/>
            <p:nvPr/>
          </p:nvSpPr>
          <p:spPr>
            <a:xfrm>
              <a:off x="3678967" y="1567189"/>
              <a:ext cx="17860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28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《</a:t>
              </a:r>
              <a:r>
                <a:rPr kumimoji="1" lang="ja-JP" altLang="en-US" sz="28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メンバー</a:t>
              </a:r>
              <a:r>
                <a:rPr kumimoji="1" lang="en-US" altLang="ja-JP" sz="28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》</a:t>
              </a:r>
              <a:endPara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83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定義済み処理 3">
            <a:extLst>
              <a:ext uri="{FF2B5EF4-FFF2-40B4-BE49-F238E27FC236}">
                <a16:creationId xmlns:a16="http://schemas.microsoft.com/office/drawing/2014/main" id="{7B6B86BA-355D-423D-9B1F-0804275513BA}"/>
              </a:ext>
            </a:extLst>
          </p:cNvPr>
          <p:cNvSpPr/>
          <p:nvPr/>
        </p:nvSpPr>
        <p:spPr>
          <a:xfrm>
            <a:off x="2547055" y="79021"/>
            <a:ext cx="4049889" cy="643467"/>
          </a:xfrm>
          <a:prstGeom prst="flowChartPredefinedProcess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「</a:t>
            </a:r>
            <a:r>
              <a:rPr kumimoji="1" lang="ja-JP" altLang="en-US" sz="3200" b="1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改革委員会</a:t>
            </a:r>
            <a:r>
              <a:rPr kumimoji="1" lang="ja-JP" altLang="en-US" sz="32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」</a:t>
            </a:r>
          </a:p>
        </p:txBody>
      </p: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297CE899-A33C-46F5-B290-EB079F6920CD}"/>
              </a:ext>
            </a:extLst>
          </p:cNvPr>
          <p:cNvSpPr/>
          <p:nvPr/>
        </p:nvSpPr>
        <p:spPr>
          <a:xfrm>
            <a:off x="2043289" y="654747"/>
            <a:ext cx="5396088" cy="1535289"/>
          </a:xfrm>
          <a:prstGeom prst="horizontalScroll">
            <a:avLst/>
          </a:prstGeom>
          <a:gradFill>
            <a:gsLst>
              <a:gs pos="78000">
                <a:srgbClr val="FFFF00"/>
              </a:gs>
              <a:gs pos="98000">
                <a:srgbClr val="FFFF00"/>
              </a:gs>
              <a:gs pos="68000">
                <a:srgbClr val="FFFF00"/>
              </a:gs>
              <a:gs pos="47000">
                <a:srgbClr val="FFFF00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同窓会として望ましい姿</a:t>
            </a:r>
            <a:r>
              <a:rPr kumimoji="1" lang="en-US" altLang="ja-JP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､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確認／共有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⇒あるべき姿⇒目標</a:t>
            </a:r>
            <a:r>
              <a:rPr kumimoji="1" lang="en-US" altLang="ja-JP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5DDC77CC-C9CB-465F-9B22-A000E9471BF0}"/>
              </a:ext>
            </a:extLst>
          </p:cNvPr>
          <p:cNvSpPr/>
          <p:nvPr/>
        </p:nvSpPr>
        <p:spPr>
          <a:xfrm>
            <a:off x="3115733" y="2012237"/>
            <a:ext cx="3578578" cy="1636891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１．多くの参加</a:t>
            </a:r>
          </a:p>
          <a:p>
            <a:r>
              <a:rPr kumimoji="1" lang="ja-JP" altLang="en-US" sz="32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２．楽しんでもらう</a:t>
            </a:r>
          </a:p>
          <a:p>
            <a:r>
              <a:rPr kumimoji="1" lang="ja-JP" altLang="en-US" sz="32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３．会の継続発展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3BAE5F8-6D42-40AC-B7DD-5C30B81DEAA0}"/>
              </a:ext>
            </a:extLst>
          </p:cNvPr>
          <p:cNvSpPr/>
          <p:nvPr/>
        </p:nvSpPr>
        <p:spPr>
          <a:xfrm>
            <a:off x="3804356" y="3739439"/>
            <a:ext cx="2077155" cy="1004711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その為に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5751C57-EEA7-4FF4-8B94-B7A5D702BED5}"/>
              </a:ext>
            </a:extLst>
          </p:cNvPr>
          <p:cNvGrpSpPr/>
          <p:nvPr/>
        </p:nvGrpSpPr>
        <p:grpSpPr>
          <a:xfrm>
            <a:off x="2427059" y="4794957"/>
            <a:ext cx="5102679" cy="1859843"/>
            <a:chOff x="2427059" y="4885269"/>
            <a:chExt cx="5102679" cy="185984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AE15502-C455-4A30-8FB7-C6F8A6023B6F}"/>
                </a:ext>
              </a:extLst>
            </p:cNvPr>
            <p:cNvSpPr/>
            <p:nvPr/>
          </p:nvSpPr>
          <p:spPr>
            <a:xfrm>
              <a:off x="2517421" y="4885269"/>
              <a:ext cx="4921956" cy="1365965"/>
            </a:xfrm>
            <a:prstGeom prst="rect">
              <a:avLst/>
            </a:prstGeom>
            <a:solidFill>
              <a:srgbClr val="FF0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改めて</a:t>
              </a:r>
            </a:p>
            <a:p>
              <a:r>
                <a:rPr kumimoji="1" lang="ja-JP" altLang="en-US" sz="36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現状を洗い出してみよう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640F277-434A-4606-8200-556468031354}"/>
                </a:ext>
              </a:extLst>
            </p:cNvPr>
            <p:cNvSpPr txBox="1"/>
            <p:nvPr/>
          </p:nvSpPr>
          <p:spPr>
            <a:xfrm>
              <a:off x="2427059" y="6221892"/>
              <a:ext cx="51026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2800" dirty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いい事も</a:t>
              </a:r>
              <a:r>
                <a:rPr kumimoji="1" lang="ja-JP" altLang="en-US" sz="28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</a:t>
              </a:r>
              <a:r>
                <a:rPr kumimoji="1" lang="ja-JP" altLang="en-US" sz="2800" dirty="0">
                  <a:solidFill>
                    <a:srgbClr val="CC0066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悪い事も</a:t>
              </a:r>
              <a:r>
                <a:rPr kumimoji="1" lang="ja-JP" altLang="en-US" sz="28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</a:t>
              </a:r>
              <a:r>
                <a:rPr kumimoji="1" lang="ja-JP" altLang="en-US" sz="2800" dirty="0">
                  <a:solidFill>
                    <a:srgbClr val="00CC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素朴な疑問も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FE043CC-880A-4F2A-BDDF-3730BC9129EB}"/>
              </a:ext>
            </a:extLst>
          </p:cNvPr>
          <p:cNvGrpSpPr/>
          <p:nvPr/>
        </p:nvGrpSpPr>
        <p:grpSpPr>
          <a:xfrm>
            <a:off x="349955" y="970836"/>
            <a:ext cx="1365955" cy="5407385"/>
            <a:chOff x="349955" y="970836"/>
            <a:chExt cx="1365955" cy="5407385"/>
          </a:xfrm>
        </p:grpSpPr>
        <p:sp>
          <p:nvSpPr>
            <p:cNvPr id="5" name="矢印: 五方向 4">
              <a:extLst>
                <a:ext uri="{FF2B5EF4-FFF2-40B4-BE49-F238E27FC236}">
                  <a16:creationId xmlns:a16="http://schemas.microsoft.com/office/drawing/2014/main" id="{429379F7-1BEB-4C73-8009-98ED67B6F60B}"/>
                </a:ext>
              </a:extLst>
            </p:cNvPr>
            <p:cNvSpPr/>
            <p:nvPr/>
          </p:nvSpPr>
          <p:spPr>
            <a:xfrm>
              <a:off x="349955" y="970836"/>
              <a:ext cx="1365955" cy="1219200"/>
            </a:xfrm>
            <a:prstGeom prst="homePlate">
              <a:avLst>
                <a:gd name="adj" fmla="val 17593"/>
              </a:avLst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第</a:t>
              </a:r>
              <a:r>
                <a:rPr kumimoji="1" lang="en-US" altLang="ja-JP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</a:t>
              </a:r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回</a:t>
              </a:r>
            </a:p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H30/1/31</a:t>
              </a:r>
              <a:endPara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ｷｯｸ･ｵﾌ</a:t>
              </a:r>
              <a:endPara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1276C71-6037-40D2-9613-C42851874BCD}"/>
                </a:ext>
              </a:extLst>
            </p:cNvPr>
            <p:cNvSpPr/>
            <p:nvPr/>
          </p:nvSpPr>
          <p:spPr>
            <a:xfrm>
              <a:off x="540092" y="2235196"/>
              <a:ext cx="770171" cy="4143025"/>
            </a:xfrm>
            <a:custGeom>
              <a:avLst/>
              <a:gdLst>
                <a:gd name="connsiteX0" fmla="*/ 600085 w 770171"/>
                <a:gd name="connsiteY0" fmla="*/ 0 h 3251200"/>
                <a:gd name="connsiteX1" fmla="*/ 1774 w 770171"/>
                <a:gd name="connsiteY1" fmla="*/ 891822 h 3251200"/>
                <a:gd name="connsiteX2" fmla="*/ 769418 w 770171"/>
                <a:gd name="connsiteY2" fmla="*/ 2020711 h 3251200"/>
                <a:gd name="connsiteX3" fmla="*/ 114663 w 770171"/>
                <a:gd name="connsiteY3" fmla="*/ 32512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171" h="3251200">
                  <a:moveTo>
                    <a:pt x="600085" y="0"/>
                  </a:moveTo>
                  <a:cubicBezTo>
                    <a:pt x="286818" y="277518"/>
                    <a:pt x="-26448" y="555037"/>
                    <a:pt x="1774" y="891822"/>
                  </a:cubicBezTo>
                  <a:cubicBezTo>
                    <a:pt x="29996" y="1228607"/>
                    <a:pt x="750603" y="1627481"/>
                    <a:pt x="769418" y="2020711"/>
                  </a:cubicBezTo>
                  <a:cubicBezTo>
                    <a:pt x="788233" y="2413941"/>
                    <a:pt x="451448" y="2832570"/>
                    <a:pt x="114663" y="3251200"/>
                  </a:cubicBezTo>
                </a:path>
              </a:pathLst>
            </a:custGeom>
            <a:noFill/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27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48DF56-6D09-409B-8A56-AA1604BEE53A}"/>
              </a:ext>
            </a:extLst>
          </p:cNvPr>
          <p:cNvGrpSpPr/>
          <p:nvPr/>
        </p:nvGrpSpPr>
        <p:grpSpPr>
          <a:xfrm>
            <a:off x="314330" y="593773"/>
            <a:ext cx="1365955" cy="5876077"/>
            <a:chOff x="314330" y="593773"/>
            <a:chExt cx="1365955" cy="5876077"/>
          </a:xfrm>
        </p:grpSpPr>
        <p:sp>
          <p:nvSpPr>
            <p:cNvPr id="4" name="矢印: 五方向 3">
              <a:extLst>
                <a:ext uri="{FF2B5EF4-FFF2-40B4-BE49-F238E27FC236}">
                  <a16:creationId xmlns:a16="http://schemas.microsoft.com/office/drawing/2014/main" id="{25E5C2FE-7CA2-4DB8-9BC5-E272E3968D27}"/>
                </a:ext>
              </a:extLst>
            </p:cNvPr>
            <p:cNvSpPr/>
            <p:nvPr/>
          </p:nvSpPr>
          <p:spPr>
            <a:xfrm>
              <a:off x="314330" y="5250650"/>
              <a:ext cx="1365955" cy="1219200"/>
            </a:xfrm>
            <a:prstGeom prst="homePlate">
              <a:avLst>
                <a:gd name="adj" fmla="val 17593"/>
              </a:avLst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第</a:t>
              </a:r>
              <a:r>
                <a:rPr kumimoji="1" lang="en-US" altLang="ja-JP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4</a:t>
              </a:r>
              <a:r>
                <a:rPr kumimoji="1" lang="ja-JP" altLang="en-US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回</a:t>
              </a:r>
            </a:p>
            <a:p>
              <a:pPr algn="ctr"/>
              <a:r>
                <a:rPr kumimoji="1" lang="en-US" altLang="ja-JP" sz="17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H30/10/13</a:t>
              </a:r>
              <a:endParaRPr kumimoji="1" lang="ja-JP" altLang="en-US" sz="1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97C2DF72-03AF-4F65-B415-106BFC455D3C}"/>
                </a:ext>
              </a:extLst>
            </p:cNvPr>
            <p:cNvSpPr/>
            <p:nvPr/>
          </p:nvSpPr>
          <p:spPr>
            <a:xfrm>
              <a:off x="647846" y="593773"/>
              <a:ext cx="770171" cy="4656878"/>
            </a:xfrm>
            <a:custGeom>
              <a:avLst/>
              <a:gdLst>
                <a:gd name="connsiteX0" fmla="*/ 600085 w 770171"/>
                <a:gd name="connsiteY0" fmla="*/ 0 h 3251200"/>
                <a:gd name="connsiteX1" fmla="*/ 1774 w 770171"/>
                <a:gd name="connsiteY1" fmla="*/ 891822 h 3251200"/>
                <a:gd name="connsiteX2" fmla="*/ 769418 w 770171"/>
                <a:gd name="connsiteY2" fmla="*/ 2020711 h 3251200"/>
                <a:gd name="connsiteX3" fmla="*/ 114663 w 770171"/>
                <a:gd name="connsiteY3" fmla="*/ 32512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171" h="3251200">
                  <a:moveTo>
                    <a:pt x="600085" y="0"/>
                  </a:moveTo>
                  <a:cubicBezTo>
                    <a:pt x="286818" y="277518"/>
                    <a:pt x="-26448" y="555037"/>
                    <a:pt x="1774" y="891822"/>
                  </a:cubicBezTo>
                  <a:cubicBezTo>
                    <a:pt x="29996" y="1228607"/>
                    <a:pt x="750603" y="1627481"/>
                    <a:pt x="769418" y="2020711"/>
                  </a:cubicBezTo>
                  <a:cubicBezTo>
                    <a:pt x="788233" y="2413941"/>
                    <a:pt x="451448" y="2832570"/>
                    <a:pt x="114663" y="3251200"/>
                  </a:cubicBezTo>
                </a:path>
              </a:pathLst>
            </a:custGeom>
            <a:noFill/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CEAD0E9-BEE8-4D44-9358-1E0744D9D7D2}"/>
              </a:ext>
            </a:extLst>
          </p:cNvPr>
          <p:cNvGrpSpPr/>
          <p:nvPr/>
        </p:nvGrpSpPr>
        <p:grpSpPr>
          <a:xfrm>
            <a:off x="2889955" y="145149"/>
            <a:ext cx="4018845" cy="666044"/>
            <a:chOff x="2889955" y="237062"/>
            <a:chExt cx="4018845" cy="835381"/>
          </a:xfrm>
        </p:grpSpPr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A3589649-98CB-4B36-A029-10E545BB1E9F}"/>
                </a:ext>
              </a:extLst>
            </p:cNvPr>
            <p:cNvCxnSpPr/>
            <p:nvPr/>
          </p:nvCxnSpPr>
          <p:spPr>
            <a:xfrm>
              <a:off x="4865513" y="237062"/>
              <a:ext cx="0" cy="835381"/>
            </a:xfrm>
            <a:prstGeom prst="straightConnector1">
              <a:avLst/>
            </a:prstGeom>
            <a:ln w="5080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2CBF0EF-C39A-46FD-9CDC-3E599B52AD40}"/>
                </a:ext>
              </a:extLst>
            </p:cNvPr>
            <p:cNvCxnSpPr/>
            <p:nvPr/>
          </p:nvCxnSpPr>
          <p:spPr>
            <a:xfrm>
              <a:off x="2889955" y="688621"/>
              <a:ext cx="4018845" cy="0"/>
            </a:xfrm>
            <a:prstGeom prst="line">
              <a:avLst/>
            </a:prstGeom>
            <a:ln w="5080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5B8ED56E-3053-450B-89A6-004734C40CE3}"/>
                </a:ext>
              </a:extLst>
            </p:cNvPr>
            <p:cNvCxnSpPr/>
            <p:nvPr/>
          </p:nvCxnSpPr>
          <p:spPr>
            <a:xfrm>
              <a:off x="2901244" y="688621"/>
              <a:ext cx="0" cy="383822"/>
            </a:xfrm>
            <a:prstGeom prst="straightConnector1">
              <a:avLst/>
            </a:prstGeom>
            <a:ln w="5080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636F8698-EC15-4372-AF9C-EE6976BE5D2C}"/>
                </a:ext>
              </a:extLst>
            </p:cNvPr>
            <p:cNvCxnSpPr/>
            <p:nvPr/>
          </p:nvCxnSpPr>
          <p:spPr>
            <a:xfrm>
              <a:off x="6869289" y="688621"/>
              <a:ext cx="0" cy="383822"/>
            </a:xfrm>
            <a:prstGeom prst="straightConnector1">
              <a:avLst/>
            </a:prstGeom>
            <a:ln w="5080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F5184F2-ACE8-4593-8405-86BF76F08EC9}"/>
              </a:ext>
            </a:extLst>
          </p:cNvPr>
          <p:cNvGrpSpPr/>
          <p:nvPr/>
        </p:nvGrpSpPr>
        <p:grpSpPr>
          <a:xfrm>
            <a:off x="1943101" y="878929"/>
            <a:ext cx="1916285" cy="1964094"/>
            <a:chOff x="1943101" y="878929"/>
            <a:chExt cx="1916285" cy="1964094"/>
          </a:xfrm>
        </p:grpSpPr>
        <p:sp>
          <p:nvSpPr>
            <p:cNvPr id="16" name="四角形: メモ 15">
              <a:extLst>
                <a:ext uri="{FF2B5EF4-FFF2-40B4-BE49-F238E27FC236}">
                  <a16:creationId xmlns:a16="http://schemas.microsoft.com/office/drawing/2014/main" id="{53CC5B09-4CDC-4D54-9E84-3EE905E06172}"/>
                </a:ext>
              </a:extLst>
            </p:cNvPr>
            <p:cNvSpPr/>
            <p:nvPr/>
          </p:nvSpPr>
          <p:spPr>
            <a:xfrm>
              <a:off x="1943101" y="878929"/>
              <a:ext cx="1916285" cy="1004706"/>
            </a:xfrm>
            <a:prstGeom prst="foldedCorner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会運営</a:t>
              </a:r>
            </a:p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関連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DB669FBA-15AA-4A88-A7F4-19DD1492892B}"/>
                </a:ext>
              </a:extLst>
            </p:cNvPr>
            <p:cNvSpPr txBox="1"/>
            <p:nvPr/>
          </p:nvSpPr>
          <p:spPr>
            <a:xfrm>
              <a:off x="2157222" y="1827360"/>
              <a:ext cx="146546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ex</a:t>
              </a:r>
              <a:endPara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・総会やり方</a:t>
              </a: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・名簿管理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7EADFCE-42CA-4119-AC30-3D01B3494570}"/>
              </a:ext>
            </a:extLst>
          </p:cNvPr>
          <p:cNvGrpSpPr/>
          <p:nvPr/>
        </p:nvGrpSpPr>
        <p:grpSpPr>
          <a:xfrm>
            <a:off x="3929948" y="884585"/>
            <a:ext cx="1916285" cy="1958438"/>
            <a:chOff x="3929948" y="884585"/>
            <a:chExt cx="1916285" cy="1958438"/>
          </a:xfrm>
        </p:grpSpPr>
        <p:sp>
          <p:nvSpPr>
            <p:cNvPr id="17" name="四角形: メモ 16">
              <a:extLst>
                <a:ext uri="{FF2B5EF4-FFF2-40B4-BE49-F238E27FC236}">
                  <a16:creationId xmlns:a16="http://schemas.microsoft.com/office/drawing/2014/main" id="{FF939B3C-15BC-4BBB-9D41-9E98CA007354}"/>
                </a:ext>
              </a:extLst>
            </p:cNvPr>
            <p:cNvSpPr/>
            <p:nvPr/>
          </p:nvSpPr>
          <p:spPr>
            <a:xfrm>
              <a:off x="3929948" y="884585"/>
              <a:ext cx="1916285" cy="1004706"/>
            </a:xfrm>
            <a:prstGeom prst="foldedCorne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組織体制</a:t>
              </a:r>
            </a:p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関連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9CA644E-6642-425D-8249-50E511C83994}"/>
                </a:ext>
              </a:extLst>
            </p:cNvPr>
            <p:cNvSpPr txBox="1"/>
            <p:nvPr/>
          </p:nvSpPr>
          <p:spPr>
            <a:xfrm>
              <a:off x="4089583" y="1827360"/>
              <a:ext cx="145905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ex</a:t>
              </a:r>
              <a:endPara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・役員とは</a:t>
              </a: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・ミッションは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38CDDA4-CB40-4DCA-A3E2-24D5F56DBB02}"/>
              </a:ext>
            </a:extLst>
          </p:cNvPr>
          <p:cNvGrpSpPr/>
          <p:nvPr/>
        </p:nvGrpSpPr>
        <p:grpSpPr>
          <a:xfrm>
            <a:off x="5911146" y="878931"/>
            <a:ext cx="1916285" cy="1964092"/>
            <a:chOff x="5911146" y="878931"/>
            <a:chExt cx="1916285" cy="1964092"/>
          </a:xfrm>
        </p:grpSpPr>
        <p:sp>
          <p:nvSpPr>
            <p:cNvPr id="18" name="四角形: メモ 17">
              <a:extLst>
                <a:ext uri="{FF2B5EF4-FFF2-40B4-BE49-F238E27FC236}">
                  <a16:creationId xmlns:a16="http://schemas.microsoft.com/office/drawing/2014/main" id="{CC13EF9C-2723-486B-AF6F-77310E466E8C}"/>
                </a:ext>
              </a:extLst>
            </p:cNvPr>
            <p:cNvSpPr/>
            <p:nvPr/>
          </p:nvSpPr>
          <p:spPr>
            <a:xfrm>
              <a:off x="5911146" y="878931"/>
              <a:ext cx="1916285" cy="1004706"/>
            </a:xfrm>
            <a:prstGeom prst="foldedCorner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ﾙｰﾙ会則</a:t>
              </a:r>
            </a:p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関連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1C54993-7FC2-4C6A-8007-3298B2381167}"/>
                </a:ext>
              </a:extLst>
            </p:cNvPr>
            <p:cNvSpPr txBox="1"/>
            <p:nvPr/>
          </p:nvSpPr>
          <p:spPr>
            <a:xfrm>
              <a:off x="6153493" y="1827360"/>
              <a:ext cx="159530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ex</a:t>
              </a:r>
              <a:endPara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・役員選出法</a:t>
              </a:r>
            </a:p>
            <a:p>
              <a:pPr algn="l"/>
              <a:r>
                <a:rPr kumimoji="1" lang="ja-JP" altLang="en-US" sz="20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・会議体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D5B5DF9-15D7-40AD-9BCF-394BE3A3BE4C}"/>
              </a:ext>
            </a:extLst>
          </p:cNvPr>
          <p:cNvGrpSpPr/>
          <p:nvPr/>
        </p:nvGrpSpPr>
        <p:grpSpPr>
          <a:xfrm>
            <a:off x="4126610" y="2888683"/>
            <a:ext cx="3622191" cy="1143504"/>
            <a:chOff x="4126610" y="2888683"/>
            <a:chExt cx="3622191" cy="1143504"/>
          </a:xfrm>
        </p:grpSpPr>
        <p:sp>
          <p:nvSpPr>
            <p:cNvPr id="23" name="矢印: 下 22">
              <a:extLst>
                <a:ext uri="{FF2B5EF4-FFF2-40B4-BE49-F238E27FC236}">
                  <a16:creationId xmlns:a16="http://schemas.microsoft.com/office/drawing/2014/main" id="{43C8B9A0-9066-4A46-A88D-42674F2A8D50}"/>
                </a:ext>
              </a:extLst>
            </p:cNvPr>
            <p:cNvSpPr/>
            <p:nvPr/>
          </p:nvSpPr>
          <p:spPr>
            <a:xfrm rot="10800000">
              <a:off x="4639735" y="2888683"/>
              <a:ext cx="451555" cy="431800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4" name="矢印: 下 23">
              <a:extLst>
                <a:ext uri="{FF2B5EF4-FFF2-40B4-BE49-F238E27FC236}">
                  <a16:creationId xmlns:a16="http://schemas.microsoft.com/office/drawing/2014/main" id="{38CAEC39-5D0C-4A48-A061-7F8741727D3C}"/>
                </a:ext>
              </a:extLst>
            </p:cNvPr>
            <p:cNvSpPr/>
            <p:nvPr/>
          </p:nvSpPr>
          <p:spPr>
            <a:xfrm rot="10800000">
              <a:off x="6643510" y="2888683"/>
              <a:ext cx="451555" cy="431800"/>
            </a:xfrm>
            <a:prstGeom prst="downArrow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7B2C7AE8-D809-4DA9-BC89-6B797B56A68F}"/>
                </a:ext>
              </a:extLst>
            </p:cNvPr>
            <p:cNvSpPr/>
            <p:nvPr/>
          </p:nvSpPr>
          <p:spPr>
            <a:xfrm>
              <a:off x="4126610" y="3366143"/>
              <a:ext cx="3622191" cy="666044"/>
            </a:xfrm>
            <a:prstGeom prst="roundRect">
              <a:avLst/>
            </a:prstGeom>
            <a:blipFill dpi="0" rotWithShape="1">
              <a:blip r:embed="rId2">
                <a:alphaModFix amt="98000"/>
              </a:blip>
              <a:srcRect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会則見直しの必要性</a:t>
              </a:r>
            </a:p>
          </p:txBody>
        </p:sp>
      </p:grpSp>
      <p:sp>
        <p:nvSpPr>
          <p:cNvPr id="27" name="フレーム 26">
            <a:extLst>
              <a:ext uri="{FF2B5EF4-FFF2-40B4-BE49-F238E27FC236}">
                <a16:creationId xmlns:a16="http://schemas.microsoft.com/office/drawing/2014/main" id="{75FE138D-4007-439B-830A-B6C0456E865A}"/>
              </a:ext>
            </a:extLst>
          </p:cNvPr>
          <p:cNvSpPr/>
          <p:nvPr/>
        </p:nvSpPr>
        <p:spPr>
          <a:xfrm>
            <a:off x="1715910" y="5217666"/>
            <a:ext cx="6546529" cy="1313310"/>
          </a:xfrm>
          <a:prstGeom prst="frame">
            <a:avLst>
              <a:gd name="adj1" fmla="val 4326"/>
            </a:avLst>
          </a:prstGeom>
          <a:solidFill>
            <a:srgbClr val="CC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改革委員会のメインテーマとして</a:t>
            </a:r>
          </a:p>
          <a:p>
            <a:pPr algn="ctr"/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会則見直しに着手</a:t>
            </a:r>
            <a:r>
              <a:rPr kumimoji="1"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&amp;</a:t>
            </a:r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</a:p>
        </p:txBody>
      </p:sp>
      <p:sp>
        <p:nvSpPr>
          <p:cNvPr id="28" name="矢印: 下 27">
            <a:extLst>
              <a:ext uri="{FF2B5EF4-FFF2-40B4-BE49-F238E27FC236}">
                <a16:creationId xmlns:a16="http://schemas.microsoft.com/office/drawing/2014/main" id="{09A4A507-D09F-4CA7-977D-06CCDCDE622E}"/>
              </a:ext>
            </a:extLst>
          </p:cNvPr>
          <p:cNvSpPr/>
          <p:nvPr/>
        </p:nvSpPr>
        <p:spPr>
          <a:xfrm>
            <a:off x="4837855" y="4133854"/>
            <a:ext cx="2077155" cy="1004711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そして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C5E2670-7861-415B-A641-5495173FCB39}"/>
              </a:ext>
            </a:extLst>
          </p:cNvPr>
          <p:cNvGrpSpPr/>
          <p:nvPr/>
        </p:nvGrpSpPr>
        <p:grpSpPr>
          <a:xfrm>
            <a:off x="1943102" y="2888683"/>
            <a:ext cx="1916284" cy="1737444"/>
            <a:chOff x="1943102" y="2888683"/>
            <a:chExt cx="1916284" cy="1737444"/>
          </a:xfrm>
        </p:grpSpPr>
        <p:sp>
          <p:nvSpPr>
            <p:cNvPr id="22" name="矢印: 下 21">
              <a:extLst>
                <a:ext uri="{FF2B5EF4-FFF2-40B4-BE49-F238E27FC236}">
                  <a16:creationId xmlns:a16="http://schemas.microsoft.com/office/drawing/2014/main" id="{ED192AE0-3EF7-4C46-BBB1-431366C1A0A1}"/>
                </a:ext>
              </a:extLst>
            </p:cNvPr>
            <p:cNvSpPr/>
            <p:nvPr/>
          </p:nvSpPr>
          <p:spPr>
            <a:xfrm rot="10800000">
              <a:off x="2658392" y="2888683"/>
              <a:ext cx="451555" cy="431800"/>
            </a:xfrm>
            <a:prstGeom prst="downArrow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0D54586F-15FE-4AB2-9E94-2F96E262F5A4}"/>
                </a:ext>
              </a:extLst>
            </p:cNvPr>
            <p:cNvSpPr/>
            <p:nvPr/>
          </p:nvSpPr>
          <p:spPr>
            <a:xfrm>
              <a:off x="1943102" y="3366143"/>
              <a:ext cx="1916284" cy="6660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出来る事から</a:t>
              </a:r>
            </a:p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実行着手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99924DC-398F-4134-BCFA-E67F84AB6143}"/>
                </a:ext>
              </a:extLst>
            </p:cNvPr>
            <p:cNvSpPr txBox="1"/>
            <p:nvPr/>
          </p:nvSpPr>
          <p:spPr>
            <a:xfrm>
              <a:off x="2030338" y="4256795"/>
              <a:ext cx="1821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・今年度より改善</a:t>
              </a:r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4125B134-C321-461C-B5AE-EFD30B6655DD}"/>
                </a:ext>
              </a:extLst>
            </p:cNvPr>
            <p:cNvSpPr/>
            <p:nvPr/>
          </p:nvSpPr>
          <p:spPr>
            <a:xfrm rot="10800000">
              <a:off x="2594267" y="4111288"/>
              <a:ext cx="585597" cy="149377"/>
            </a:xfrm>
            <a:prstGeom prst="triangle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28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E11A9F39-332A-4333-859C-3593EB59F46C}"/>
              </a:ext>
            </a:extLst>
          </p:cNvPr>
          <p:cNvSpPr/>
          <p:nvPr/>
        </p:nvSpPr>
        <p:spPr>
          <a:xfrm>
            <a:off x="267048" y="2695699"/>
            <a:ext cx="1365955" cy="1219200"/>
          </a:xfrm>
          <a:prstGeom prst="homePlate">
            <a:avLst>
              <a:gd name="adj" fmla="val 17593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総会</a:t>
            </a:r>
          </a:p>
          <a:p>
            <a:pPr algn="ctr"/>
            <a:r>
              <a:rPr kumimoji="1" lang="en-US" altLang="ja-JP" sz="1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H30/10/21</a:t>
            </a:r>
            <a:endParaRPr kumimoji="1" lang="ja-JP" altLang="en-US" sz="17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四角形: 角度付き 4">
            <a:extLst>
              <a:ext uri="{FF2B5EF4-FFF2-40B4-BE49-F238E27FC236}">
                <a16:creationId xmlns:a16="http://schemas.microsoft.com/office/drawing/2014/main" id="{B2FE2615-6838-427C-831F-38F3E2BBE25F}"/>
              </a:ext>
            </a:extLst>
          </p:cNvPr>
          <p:cNvSpPr/>
          <p:nvPr/>
        </p:nvSpPr>
        <p:spPr>
          <a:xfrm>
            <a:off x="1983180" y="2183081"/>
            <a:ext cx="6210794" cy="2244436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新会則</a:t>
            </a:r>
            <a:r>
              <a:rPr kumimoji="1" lang="en-US" altLang="ja-JP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案</a:t>
            </a:r>
            <a:r>
              <a:rPr kumimoji="1" lang="en-US" altLang="ja-JP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endParaRPr kumimoji="1" lang="ja-JP" altLang="en-US" sz="36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en-US" altLang="ja-JP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H29</a:t>
            </a:r>
            <a:r>
              <a:rPr kumimoji="1" lang="ja-JP" altLang="en-US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年度第</a:t>
            </a:r>
            <a:r>
              <a:rPr kumimoji="1" lang="en-US" altLang="ja-JP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44</a:t>
            </a:r>
            <a:r>
              <a:rPr kumimoji="1" lang="ja-JP" altLang="en-US" sz="36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回総会に上程</a:t>
            </a:r>
          </a:p>
        </p:txBody>
      </p:sp>
    </p:spTree>
    <p:extLst>
      <p:ext uri="{BB962C8B-B14F-4D97-AF65-F5344CB8AC3E}">
        <p14:creationId xmlns:p14="http://schemas.microsoft.com/office/powerpoint/2010/main" val="22428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3.xml><?xml version="1.0" encoding="utf-8"?>
<a:theme xmlns:a="http://schemas.openxmlformats.org/drawingml/2006/main" name="クォータブル">
  <a:themeElements>
    <a:clrScheme name="クォータブル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クォータブル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クォータブ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577</Words>
  <Application>Microsoft Office PowerPoint</Application>
  <PresentationFormat>画面に合わせる (4:3)</PresentationFormat>
  <Paragraphs>167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26</vt:i4>
      </vt:variant>
    </vt:vector>
  </HeadingPairs>
  <TitlesOfParts>
    <vt:vector size="46" baseType="lpstr">
      <vt:lpstr>HGPｺﾞｼｯｸE</vt:lpstr>
      <vt:lpstr>HGP行書体</vt:lpstr>
      <vt:lpstr>HGP創英ﾌﾟﾚｾﾞﾝｽEB</vt:lpstr>
      <vt:lpstr>HGP創英角ｺﾞｼｯｸUB</vt:lpstr>
      <vt:lpstr>HGP創英角ﾎﾟｯﾌﾟ体</vt:lpstr>
      <vt:lpstr>HGSｺﾞｼｯｸM</vt:lpstr>
      <vt:lpstr>HGS行書体</vt:lpstr>
      <vt:lpstr>ＭＳ Ｐゴシック</vt:lpstr>
      <vt:lpstr>ＭＳ ゴシック</vt:lpstr>
      <vt:lpstr>游ゴシック</vt:lpstr>
      <vt:lpstr>游ゴシック Light</vt:lpstr>
      <vt:lpstr>Arial</vt:lpstr>
      <vt:lpstr>Bookman Old Style</vt:lpstr>
      <vt:lpstr>Century Gothic</vt:lpstr>
      <vt:lpstr>Rockwell</vt:lpstr>
      <vt:lpstr>Trebuchet MS</vt:lpstr>
      <vt:lpstr>Wingdings 2</vt:lpstr>
      <vt:lpstr>Office テーマ</vt:lpstr>
      <vt:lpstr>Damask</vt:lpstr>
      <vt:lpstr>クォータブル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中村享二</dc:creator>
  <cp:lastModifiedBy>中村享二</cp:lastModifiedBy>
  <cp:revision>76</cp:revision>
  <dcterms:created xsi:type="dcterms:W3CDTF">2018-08-19T02:44:02Z</dcterms:created>
  <dcterms:modified xsi:type="dcterms:W3CDTF">2018-10-20T08:47:11Z</dcterms:modified>
</cp:coreProperties>
</file>